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71" r:id="rId11"/>
    <p:sldId id="264" r:id="rId12"/>
    <p:sldId id="270" r:id="rId13"/>
    <p:sldId id="268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23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https://docs.google.com/document/d/10USY3QoRQgfmQJx09XJYvwVYiblbNwJRFUDq7Ni-n1s/edit?usp=sharing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9bebd28ee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9bebd28ee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Varias mulheres - apontando para uma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97742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9bebd28e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9bebd28ee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9bebd28ee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9bebd28ee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9bebd28ee_3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9bebd28ee_3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9bebd28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9bebd28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9bf6a88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9bf6a884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9bebd28e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9bebd28e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9bebd28ee_0_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9bebd28ee_0_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9bebd28ee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9bebd28ee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9bebd28ee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9bebd28ee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9bebd28ee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9bebd28ee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Fonte: Guia de Bolso para Relacionamentos Saudáveis - Instituto Avon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9bebd28ee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9bebd28ee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Varias mulheres - apontando para uma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30000"/>
          </a:blip>
          <a:srcRect t="12262" b="1742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2104075" y="2753075"/>
            <a:ext cx="4905900" cy="6027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2017200" y="1460386"/>
            <a:ext cx="5109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Segurança </a:t>
            </a:r>
            <a:endParaRPr sz="2400" b="1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1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FFFFFF"/>
                </a:solidFill>
              </a:rPr>
              <a:t>Violência contra a Mulher</a:t>
            </a:r>
            <a:endParaRPr sz="30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0" y="0"/>
            <a:ext cx="9144000" cy="13344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body" idx="1"/>
          </p:nvPr>
        </p:nvSpPr>
        <p:spPr>
          <a:xfrm>
            <a:off x="1186513" y="1996275"/>
            <a:ext cx="3000000" cy="19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434343"/>
                </a:solidFill>
              </a:rPr>
              <a:t>Mulheres que já sofreram violência doméstica 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5400613" y="1030000"/>
            <a:ext cx="26394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rgbClr val="434343"/>
                </a:solidFill>
              </a:rPr>
              <a:t>Mulher em situação de risco</a:t>
            </a:r>
            <a:endParaRPr sz="1800" b="1">
              <a:solidFill>
                <a:srgbClr val="434343"/>
              </a:solidFill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4392813" y="1085025"/>
            <a:ext cx="5592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7200">
                <a:solidFill>
                  <a:srgbClr val="434343"/>
                </a:solidFill>
              </a:rPr>
              <a:t>&gt;</a:t>
            </a:r>
            <a:endParaRPr sz="7200">
              <a:solidFill>
                <a:srgbClr val="434343"/>
              </a:solidFill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525" y="3296650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571" y="3136050"/>
            <a:ext cx="451925" cy="45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7050" y="3389275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4196" y="3136050"/>
            <a:ext cx="451925" cy="45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4200" y="3243975"/>
            <a:ext cx="1225000" cy="122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525" y="4085025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571" y="3924425"/>
            <a:ext cx="451925" cy="45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7050" y="4177650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4196" y="3924425"/>
            <a:ext cx="451925" cy="45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9725" y="3844640"/>
            <a:ext cx="881000" cy="77968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/>
        </p:nvSpPr>
        <p:spPr>
          <a:xfrm>
            <a:off x="292100" y="54750"/>
            <a:ext cx="5762100" cy="12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</a:rPr>
              <a:t>Modelo probabilístico baseado em Random Forest </a:t>
            </a:r>
            <a:br>
              <a:rPr lang="en" sz="1800" b="1" dirty="0">
                <a:solidFill>
                  <a:srgbClr val="FFFFFF"/>
                </a:solidFill>
              </a:rPr>
            </a:br>
            <a:r>
              <a:rPr lang="en" sz="1800" b="1" dirty="0">
                <a:solidFill>
                  <a:srgbClr val="FFFFFF"/>
                </a:solidFill>
              </a:rPr>
              <a:t>+ 80% de a</a:t>
            </a:r>
            <a:r>
              <a:rPr lang="pt-BR" sz="1800" b="1" dirty="0">
                <a:solidFill>
                  <a:srgbClr val="FFFFFF"/>
                </a:solidFill>
              </a:rPr>
              <a:t>certo</a:t>
            </a:r>
            <a:endParaRPr sz="1800" b="1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>
                <a:solidFill>
                  <a:srgbClr val="FFFFFF"/>
                </a:solidFill>
              </a:rPr>
              <a:t>Usando Python</a:t>
            </a:r>
            <a:endParaRPr sz="1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569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1"/>
          <p:cNvPicPr preferRelativeResize="0"/>
          <p:nvPr/>
        </p:nvPicPr>
        <p:blipFill rotWithShape="1">
          <a:blip r:embed="rId3">
            <a:alphaModFix/>
          </a:blip>
          <a:srcRect l="24533" t="23688" r="26652" b="35012"/>
          <a:stretch/>
        </p:blipFill>
        <p:spPr>
          <a:xfrm>
            <a:off x="3589477" y="442864"/>
            <a:ext cx="1965053" cy="1039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21"/>
          <p:cNvCxnSpPr/>
          <p:nvPr/>
        </p:nvCxnSpPr>
        <p:spPr>
          <a:xfrm>
            <a:off x="7184838" y="3240909"/>
            <a:ext cx="0" cy="709200"/>
          </a:xfrm>
          <a:prstGeom prst="straightConnector1">
            <a:avLst/>
          </a:prstGeom>
          <a:noFill/>
          <a:ln w="38100" cap="flat" cmpd="sng">
            <a:solidFill>
              <a:srgbClr val="803A9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0" name="Google Shape;130;p21"/>
          <p:cNvSpPr/>
          <p:nvPr/>
        </p:nvSpPr>
        <p:spPr>
          <a:xfrm>
            <a:off x="956175" y="2432500"/>
            <a:ext cx="2306100" cy="9078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1"/>
          <p:cNvSpPr txBox="1"/>
          <p:nvPr/>
        </p:nvSpPr>
        <p:spPr>
          <a:xfrm>
            <a:off x="1168729" y="2648350"/>
            <a:ext cx="18810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MULHERES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6031800" y="2154284"/>
            <a:ext cx="2306100" cy="9078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1"/>
          <p:cNvSpPr txBox="1"/>
          <p:nvPr/>
        </p:nvSpPr>
        <p:spPr>
          <a:xfrm>
            <a:off x="6244354" y="2293934"/>
            <a:ext cx="18810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EMPRESAS</a:t>
            </a:r>
            <a:endParaRPr sz="18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INSTITUIÇÕES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34" name="Google Shape;134;p21"/>
          <p:cNvSpPr/>
          <p:nvPr/>
        </p:nvSpPr>
        <p:spPr>
          <a:xfrm>
            <a:off x="6031800" y="4116184"/>
            <a:ext cx="2306100" cy="9078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1"/>
          <p:cNvSpPr txBox="1"/>
          <p:nvPr/>
        </p:nvSpPr>
        <p:spPr>
          <a:xfrm>
            <a:off x="6244354" y="4332034"/>
            <a:ext cx="18810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MULHERES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136" name="Google Shape;136;p21"/>
          <p:cNvCxnSpPr/>
          <p:nvPr/>
        </p:nvCxnSpPr>
        <p:spPr>
          <a:xfrm>
            <a:off x="4617600" y="2167700"/>
            <a:ext cx="0" cy="260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29;p21">
            <a:extLst>
              <a:ext uri="{FF2B5EF4-FFF2-40B4-BE49-F238E27FC236}">
                <a16:creationId xmlns:a16="http://schemas.microsoft.com/office/drawing/2014/main" id="{51CA6B26-BD1E-4FCD-B1C8-ADB86C34D3A2}"/>
              </a:ext>
            </a:extLst>
          </p:cNvPr>
          <p:cNvCxnSpPr>
            <a:cxnSpLocks/>
          </p:cNvCxnSpPr>
          <p:nvPr/>
        </p:nvCxnSpPr>
        <p:spPr>
          <a:xfrm flipH="1">
            <a:off x="3645321" y="1659177"/>
            <a:ext cx="626549" cy="585815"/>
          </a:xfrm>
          <a:prstGeom prst="straightConnector1">
            <a:avLst/>
          </a:prstGeom>
          <a:noFill/>
          <a:ln w="38100" cap="flat" cmpd="sng">
            <a:solidFill>
              <a:srgbClr val="803A9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129;p21">
            <a:extLst>
              <a:ext uri="{FF2B5EF4-FFF2-40B4-BE49-F238E27FC236}">
                <a16:creationId xmlns:a16="http://schemas.microsoft.com/office/drawing/2014/main" id="{7D76E8A1-70BF-4A85-9593-8CAAE936141B}"/>
              </a:ext>
            </a:extLst>
          </p:cNvPr>
          <p:cNvCxnSpPr>
            <a:cxnSpLocks/>
          </p:cNvCxnSpPr>
          <p:nvPr/>
        </p:nvCxnSpPr>
        <p:spPr>
          <a:xfrm>
            <a:off x="5056840" y="1659177"/>
            <a:ext cx="592380" cy="546401"/>
          </a:xfrm>
          <a:prstGeom prst="straightConnector1">
            <a:avLst/>
          </a:prstGeom>
          <a:noFill/>
          <a:ln w="38100" cap="flat" cmpd="sng">
            <a:solidFill>
              <a:srgbClr val="803A9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673314-5817-4CDC-8FEB-78A3DC82F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00" y="667537"/>
            <a:ext cx="8520600" cy="572700"/>
          </a:xfrm>
        </p:spPr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24ED251-F45E-47EA-AE32-3AB78A34D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400" y="1374987"/>
            <a:ext cx="8520600" cy="3416400"/>
          </a:xfrm>
        </p:spPr>
        <p:txBody>
          <a:bodyPr/>
          <a:lstStyle/>
          <a:p>
            <a:endParaRPr lang="pt-BR"/>
          </a:p>
        </p:txBody>
      </p:sp>
      <p:pic>
        <p:nvPicPr>
          <p:cNvPr id="4" name="Picture 2" descr="https://lh4.googleusercontent.com/R3Um656VPPKyB-gREUSynEDe9Hr0xa579dHpRUItVj6EVq_huxgNOcg9-9tWa4pG-6oetgsUowbrjmfZcs8DyVq7EkpkDYRknw_2zdDAVUXRBUgdzu3wtRhNC4Icv4l9mcCEGAf_s2I">
            <a:extLst>
              <a:ext uri="{FF2B5EF4-FFF2-40B4-BE49-F238E27FC236}">
                <a16:creationId xmlns:a16="http://schemas.microsoft.com/office/drawing/2014/main" id="{524DCA4A-6FB5-4599-A5B1-EFDF20332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700" y="222512"/>
            <a:ext cx="3780043" cy="46984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https://lh6.googleusercontent.com/5axaUsuqABEg6p9SZN3aPwQbdDhurCz_wETD3kqYhr4-19FaItbMAtzg6k27cwP_MYeL9eWufOuM0HL0BKFGtaooJB_8LDNzM5tYGwYZcwUY4YcdFqL_8Ack04OLTe6_B8RC8XJdiEg">
            <a:extLst>
              <a:ext uri="{FF2B5EF4-FFF2-40B4-BE49-F238E27FC236}">
                <a16:creationId xmlns:a16="http://schemas.microsoft.com/office/drawing/2014/main" id="{2B89BD05-F675-4180-99A9-09C30A608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757" y="222512"/>
            <a:ext cx="3810000" cy="22860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s://lh3.googleusercontent.com/SDXSPjG7TETPO-bUJSbwBiFRs1Mzm-94xXAiZwav6wtQUanXlbd7pPaAYUG3bEozHA49hwE3Zh5QDb8NpPPoTCZCPMFKjp9wSEl6XA9qUWkJH_jlhYe2-30pWjJypd_Cv-qDmFThPD8">
            <a:extLst>
              <a:ext uri="{FF2B5EF4-FFF2-40B4-BE49-F238E27FC236}">
                <a16:creationId xmlns:a16="http://schemas.microsoft.com/office/drawing/2014/main" id="{CEE6CB9C-AA7A-4364-91F9-20D10140B7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757" y="2643262"/>
            <a:ext cx="3810000" cy="22860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1304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6644100" y="0"/>
            <a:ext cx="2499900" cy="51435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803A90"/>
                </a:solidFill>
              </a:rPr>
              <a:t>Futuro</a:t>
            </a:r>
            <a:r>
              <a:rPr lang="en"/>
              <a:t>	</a:t>
            </a:r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640000" cy="3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Melhorar o modelo a partir dos dados coletados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Suprir lacunas nos dados sobre segurança pública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2800" b="1">
                <a:solidFill>
                  <a:srgbClr val="803A90"/>
                </a:solidFill>
              </a:rPr>
            </a:br>
            <a:r>
              <a:rPr lang="en" sz="2800" b="1">
                <a:solidFill>
                  <a:srgbClr val="803A90"/>
                </a:solidFill>
              </a:rPr>
              <a:t>Impacto esperado</a:t>
            </a:r>
            <a:endParaRPr sz="2800" b="1">
              <a:solidFill>
                <a:srgbClr val="803A9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Mulheres mais alertas, mais confiantes 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Ambiente mais seguro dentro de casa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Redução dos índices de violência doméstica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9" name="Google Shape;169;p25"/>
          <p:cNvPicPr preferRelativeResize="0"/>
          <p:nvPr/>
        </p:nvPicPr>
        <p:blipFill rotWithShape="1">
          <a:blip r:embed="rId3">
            <a:alphaModFix/>
          </a:blip>
          <a:srcRect l="24533" t="23688" r="26652" b="35012"/>
          <a:stretch/>
        </p:blipFill>
        <p:spPr>
          <a:xfrm>
            <a:off x="5100050" y="4281860"/>
            <a:ext cx="1474898" cy="779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 amt="30000"/>
          </a:blip>
          <a:srcRect t="12262" b="1742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/>
          <p:nvPr/>
        </p:nvSpPr>
        <p:spPr>
          <a:xfrm>
            <a:off x="2921875" y="2121150"/>
            <a:ext cx="3273000" cy="10494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ctrTitle" idx="4294967295"/>
          </p:nvPr>
        </p:nvSpPr>
        <p:spPr>
          <a:xfrm>
            <a:off x="2017200" y="2004190"/>
            <a:ext cx="51096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</a:rPr>
              <a:t>Obrigad@!</a:t>
            </a:r>
            <a:endParaRPr sz="48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1952875" y="921425"/>
            <a:ext cx="5280900" cy="9078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28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rgbClr val="434343"/>
                </a:solidFill>
              </a:rPr>
              <a:t>O lugar mais perigoso para a mulher </a:t>
            </a:r>
            <a:endParaRPr sz="2400" b="1">
              <a:solidFill>
                <a:srgbClr val="434343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b="1">
                <a:solidFill>
                  <a:srgbClr val="FFFFFF"/>
                </a:solidFill>
              </a:rPr>
              <a:t>é a própria casa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1952875" y="921425"/>
            <a:ext cx="5280900" cy="9078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28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rgbClr val="434343"/>
                </a:solidFill>
              </a:rPr>
              <a:t>O lugar mais perigoso para a mulher </a:t>
            </a:r>
            <a:endParaRPr sz="2400" b="1">
              <a:solidFill>
                <a:srgbClr val="434343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b="1">
                <a:solidFill>
                  <a:srgbClr val="FFFFFF"/>
                </a:solidFill>
              </a:rPr>
              <a:t>é a própria casa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804568" y="2464395"/>
            <a:ext cx="3334800" cy="16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803A90"/>
                </a:solidFill>
              </a:rPr>
              <a:t>49% </a:t>
            </a:r>
            <a:br>
              <a:rPr lang="en" sz="3000" b="1" dirty="0">
                <a:solidFill>
                  <a:srgbClr val="803A90"/>
                </a:solidFill>
              </a:rPr>
            </a:br>
            <a:r>
              <a:rPr lang="en" sz="1600" b="1" dirty="0">
                <a:solidFill>
                  <a:srgbClr val="666666"/>
                </a:solidFill>
              </a:rPr>
              <a:t>das agressões são cometidas pelo marido</a:t>
            </a:r>
            <a:r>
              <a:rPr lang="en" sz="1600" b="1" dirty="0">
                <a:solidFill>
                  <a:srgbClr val="803A90"/>
                </a:solidFill>
              </a:rPr>
              <a:t> </a:t>
            </a:r>
            <a:br>
              <a:rPr lang="en" sz="1600" b="1" dirty="0">
                <a:solidFill>
                  <a:srgbClr val="803A90"/>
                </a:solidFill>
              </a:rPr>
            </a:br>
            <a:r>
              <a:rPr lang="en" sz="1000" dirty="0">
                <a:solidFill>
                  <a:srgbClr val="999999"/>
                </a:solidFill>
              </a:rPr>
              <a:t>(Pesquisa Violência Doméstica - DataSenado 2015)</a:t>
            </a:r>
            <a:endParaRPr dirty="0"/>
          </a:p>
        </p:txBody>
      </p:sp>
      <p:sp>
        <p:nvSpPr>
          <p:cNvPr id="72" name="Google Shape;72;p15"/>
          <p:cNvSpPr txBox="1"/>
          <p:nvPr/>
        </p:nvSpPr>
        <p:spPr>
          <a:xfrm>
            <a:off x="5038818" y="2391358"/>
            <a:ext cx="29631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803A90"/>
                </a:solidFill>
              </a:rPr>
              <a:t>58% </a:t>
            </a:r>
            <a:br>
              <a:rPr lang="en" sz="3000" b="1">
                <a:solidFill>
                  <a:srgbClr val="803A90"/>
                </a:solidFill>
              </a:rPr>
            </a:br>
            <a:r>
              <a:rPr lang="en" sz="1600" b="1">
                <a:solidFill>
                  <a:srgbClr val="666666"/>
                </a:solidFill>
              </a:rPr>
              <a:t>dos homicídios de mulheres em 2017 foram cometidos pelo parceiro ou um familiar</a:t>
            </a:r>
            <a:br>
              <a:rPr lang="en" sz="1800" b="1">
                <a:solidFill>
                  <a:srgbClr val="666666"/>
                </a:solidFill>
              </a:rPr>
            </a:br>
            <a:r>
              <a:rPr lang="en" sz="1000">
                <a:solidFill>
                  <a:srgbClr val="999999"/>
                </a:solidFill>
              </a:rPr>
              <a:t>(UNODC, Global Study on Homicide 2018 - Vienna, 2018)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>
            <a:off x="206300" y="1471525"/>
            <a:ext cx="4236000" cy="1017600"/>
          </a:xfrm>
          <a:prstGeom prst="rect">
            <a:avLst/>
          </a:prstGeom>
          <a:solidFill>
            <a:srgbClr val="803A90">
              <a:alpha val="1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578825"/>
            <a:ext cx="4309200" cy="8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434343"/>
                </a:solidFill>
              </a:rPr>
              <a:t>Diversas soluções e aplicativos de emergência ou apoio pós violência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206300" y="251450"/>
            <a:ext cx="4236000" cy="1017600"/>
          </a:xfrm>
          <a:prstGeom prst="rect">
            <a:avLst/>
          </a:prstGeom>
          <a:solidFill>
            <a:srgbClr val="803A90">
              <a:alpha val="1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358750"/>
            <a:ext cx="4309200" cy="8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</a:rPr>
              <a:t>Muitas são as causas e as etapas desse problema</a:t>
            </a:r>
            <a:endParaRPr b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>
            <a:off x="206300" y="1471525"/>
            <a:ext cx="4236000" cy="1017600"/>
          </a:xfrm>
          <a:prstGeom prst="rect">
            <a:avLst/>
          </a:prstGeom>
          <a:solidFill>
            <a:srgbClr val="803A90">
              <a:alpha val="1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11700" y="1578825"/>
            <a:ext cx="4309200" cy="8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</a:rPr>
              <a:t>Diversas soluções e aplicativos de emergência ou apoio pós violência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87" name="Google Shape;87;p17"/>
          <p:cNvSpPr/>
          <p:nvPr/>
        </p:nvSpPr>
        <p:spPr>
          <a:xfrm>
            <a:off x="206300" y="251450"/>
            <a:ext cx="4236000" cy="1017600"/>
          </a:xfrm>
          <a:prstGeom prst="rect">
            <a:avLst/>
          </a:prstGeom>
          <a:solidFill>
            <a:srgbClr val="803A90">
              <a:alpha val="1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358750"/>
            <a:ext cx="4309200" cy="8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</a:rPr>
              <a:t>Muitas são as causas e as etapas desse problema</a:t>
            </a:r>
            <a:endParaRPr b="1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34343"/>
              </a:solidFill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3299675" y="2871075"/>
            <a:ext cx="5280900" cy="9078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 txBox="1"/>
          <p:nvPr/>
        </p:nvSpPr>
        <p:spPr>
          <a:xfrm>
            <a:off x="3432375" y="2670400"/>
            <a:ext cx="5341200" cy="13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</a:rPr>
              <a:t>Prevenir os casos antes que eles aconteçam</a:t>
            </a:r>
            <a:endParaRPr sz="2000" b="1">
              <a:solidFill>
                <a:srgbClr val="FFFFFF"/>
              </a:solidFill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3299675" y="4010200"/>
            <a:ext cx="5280900" cy="9078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7"/>
          <p:cNvSpPr txBox="1"/>
          <p:nvPr/>
        </p:nvSpPr>
        <p:spPr>
          <a:xfrm>
            <a:off x="3432375" y="3924200"/>
            <a:ext cx="4800900" cy="11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</a:rPr>
              <a:t>Reconhecer os primeiros sinais de abuso e saber como e onde agir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11700" y="1361950"/>
            <a:ext cx="8520600" cy="19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PODER DOS </a:t>
            </a:r>
            <a:r>
              <a:rPr lang="en" b="1">
                <a:solidFill>
                  <a:srgbClr val="FFFFFF"/>
                </a:solidFill>
              </a:rPr>
              <a:t>DADOS</a:t>
            </a:r>
            <a:endParaRPr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</a:rPr>
              <a:t>+</a:t>
            </a:r>
            <a:endParaRPr sz="4800"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</a:rPr>
              <a:t>SENSIBILIDADE </a:t>
            </a:r>
            <a:r>
              <a:rPr lang="en">
                <a:solidFill>
                  <a:srgbClr val="FFFFFF"/>
                </a:solidFill>
              </a:rPr>
              <a:t>DE UMA AMIGA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l="25178" t="22644" r="26008" b="22644"/>
          <a:stretch/>
        </p:blipFill>
        <p:spPr>
          <a:xfrm>
            <a:off x="2491861" y="1114688"/>
            <a:ext cx="4160275" cy="291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/>
        </p:nvSpPr>
        <p:spPr>
          <a:xfrm>
            <a:off x="488825" y="1701675"/>
            <a:ext cx="4077600" cy="27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 err="1">
                <a:solidFill>
                  <a:srgbClr val="434343"/>
                </a:solidFill>
              </a:rPr>
              <a:t>Bot</a:t>
            </a:r>
            <a:endParaRPr lang="pt-BR" sz="1600" b="1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600" b="1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434343"/>
                </a:solidFill>
              </a:rPr>
              <a:t>Pílulas de conteúdo</a:t>
            </a:r>
            <a:endParaRPr sz="1600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34343"/>
                </a:solidFill>
              </a:rPr>
              <a:t>Reconhecer sinais</a:t>
            </a:r>
            <a:endParaRPr sz="1600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434343"/>
                </a:solidFill>
              </a:rPr>
              <a:t>Como agir e onde procurar ajuda</a:t>
            </a:r>
            <a:endParaRPr sz="1600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434343"/>
                </a:solidFill>
              </a:rPr>
              <a:t>Quizzes e testes</a:t>
            </a:r>
            <a:endParaRPr sz="1600" b="1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434343"/>
              </a:solidFill>
            </a:endParaRPr>
          </a:p>
        </p:txBody>
      </p:sp>
      <p:pic>
        <p:nvPicPr>
          <p:cNvPr id="145" name="Google Shape;145;p22"/>
          <p:cNvPicPr preferRelativeResize="0"/>
          <p:nvPr/>
        </p:nvPicPr>
        <p:blipFill rotWithShape="1">
          <a:blip r:embed="rId5">
            <a:alphaModFix/>
          </a:blip>
          <a:srcRect l="24533" t="23688" r="26652" b="35012"/>
          <a:stretch/>
        </p:blipFill>
        <p:spPr>
          <a:xfrm>
            <a:off x="329275" y="229222"/>
            <a:ext cx="1474898" cy="77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>
            <a:off x="1969500" y="229225"/>
            <a:ext cx="2306100" cy="9078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 txBox="1"/>
          <p:nvPr/>
        </p:nvSpPr>
        <p:spPr>
          <a:xfrm>
            <a:off x="2182054" y="445075"/>
            <a:ext cx="18810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MULHERES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4" name="IMG_0997.TRIM (1)">
            <a:hlinkClick r:id="" action="ppaction://media"/>
            <a:extLst>
              <a:ext uri="{FF2B5EF4-FFF2-40B4-BE49-F238E27FC236}">
                <a16:creationId xmlns:a16="http://schemas.microsoft.com/office/drawing/2014/main" id="{A0A2ABC9-870B-482B-96E6-8B14C7895E4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00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69282" y="305375"/>
            <a:ext cx="2585328" cy="4597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0" y="0"/>
            <a:ext cx="9144000" cy="1334400"/>
          </a:xfrm>
          <a:prstGeom prst="rect">
            <a:avLst/>
          </a:prstGeom>
          <a:solidFill>
            <a:srgbClr val="803A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311700" y="3046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chemeClr val="bg1"/>
                </a:solidFill>
              </a:rPr>
              <a:t>Pesquisa Violência Doméstica - DataSenado 2011/2013/2015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2D62252-3490-494C-99F9-A1B4100CEAF2}"/>
              </a:ext>
            </a:extLst>
          </p:cNvPr>
          <p:cNvSpPr txBox="1"/>
          <p:nvPr/>
        </p:nvSpPr>
        <p:spPr>
          <a:xfrm>
            <a:off x="882649" y="1932439"/>
            <a:ext cx="187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7030A0"/>
                </a:solidFill>
              </a:rPr>
              <a:t>IDADE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14683D6-6047-4D16-B7EC-BCB2E1CE5582}"/>
              </a:ext>
            </a:extLst>
          </p:cNvPr>
          <p:cNvSpPr txBox="1"/>
          <p:nvPr/>
        </p:nvSpPr>
        <p:spPr>
          <a:xfrm>
            <a:off x="1327150" y="2849072"/>
            <a:ext cx="6091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7030A0"/>
                </a:solidFill>
              </a:rPr>
              <a:t>COR/RAÇA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EFE08FB-1551-40BB-A7E7-7151E60890B0}"/>
              </a:ext>
            </a:extLst>
          </p:cNvPr>
          <p:cNvSpPr txBox="1"/>
          <p:nvPr/>
        </p:nvSpPr>
        <p:spPr>
          <a:xfrm>
            <a:off x="3676114" y="2093325"/>
            <a:ext cx="3645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7030A0"/>
                </a:solidFill>
              </a:rPr>
              <a:t>REGIÃO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E17E253-2BF0-4238-90E7-2FD61F6F1590}"/>
              </a:ext>
            </a:extLst>
          </p:cNvPr>
          <p:cNvSpPr txBox="1"/>
          <p:nvPr/>
        </p:nvSpPr>
        <p:spPr>
          <a:xfrm>
            <a:off x="5499100" y="3238500"/>
            <a:ext cx="4597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7030A0"/>
                </a:solidFill>
              </a:rPr>
              <a:t>ESTADO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8814A42-1DF6-46D7-B218-DF6C600AB529}"/>
              </a:ext>
            </a:extLst>
          </p:cNvPr>
          <p:cNvSpPr txBox="1"/>
          <p:nvPr/>
        </p:nvSpPr>
        <p:spPr>
          <a:xfrm>
            <a:off x="2724990" y="4139609"/>
            <a:ext cx="5548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7030A0"/>
                </a:solidFill>
              </a:rPr>
              <a:t>ESCOLARIDADE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667612-7982-4E6F-BF0A-3E59673B0F1D}"/>
              </a:ext>
            </a:extLst>
          </p:cNvPr>
          <p:cNvSpPr txBox="1"/>
          <p:nvPr/>
        </p:nvSpPr>
        <p:spPr>
          <a:xfrm>
            <a:off x="6896100" y="2163272"/>
            <a:ext cx="5457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7030A0"/>
                </a:solidFill>
              </a:rPr>
              <a:t>RENDA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208</Words>
  <Application>Microsoft Office PowerPoint</Application>
  <PresentationFormat>Apresentação na tela (16:9)</PresentationFormat>
  <Paragraphs>58</Paragraphs>
  <Slides>14</Slides>
  <Notes>13</Notes>
  <HiddenSlides>0</HiddenSlides>
  <MMClips>1</MMClips>
  <ScaleCrop>false</ScaleCrop>
  <HeadingPairs>
    <vt:vector size="6" baseType="variant">
      <vt:variant>
        <vt:lpstr>Fontes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6" baseType="lpstr">
      <vt:lpstr>Arial</vt:lpstr>
      <vt:lpstr>Simple Light</vt:lpstr>
      <vt:lpstr>Segurança   Violência contra a Mulher</vt:lpstr>
      <vt:lpstr>O lugar mais perigoso para a mulher  é a própria casa</vt:lpstr>
      <vt:lpstr>O lugar mais perigoso para a mulher  é a própria casa</vt:lpstr>
      <vt:lpstr>Apresentação do PowerPoint</vt:lpstr>
      <vt:lpstr>Apresentação do PowerPoint</vt:lpstr>
      <vt:lpstr>PODER DOS DADOS  +  SENSIBILIDADE DE UMA AMIGA</vt:lpstr>
      <vt:lpstr>Apresentação do PowerPoint</vt:lpstr>
      <vt:lpstr>Apresentação do PowerPoint</vt:lpstr>
      <vt:lpstr>Pesquisa Violência Doméstica - DataSenado 2011/2013/2015</vt:lpstr>
      <vt:lpstr>Apresentação do PowerPoint</vt:lpstr>
      <vt:lpstr>Apresentação do PowerPoint</vt:lpstr>
      <vt:lpstr>Apresentação do PowerPoint</vt:lpstr>
      <vt:lpstr>Futuro </vt:lpstr>
      <vt:lpstr>Obrigad@!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Segurança - Time 3  Violência contra a Mulher</dc:title>
  <dc:creator>Mariana V. M. Valle</dc:creator>
  <cp:lastModifiedBy>Mariana V. M. Valle</cp:lastModifiedBy>
  <cp:revision>8</cp:revision>
  <dcterms:modified xsi:type="dcterms:W3CDTF">2018-12-09T13:36:33Z</dcterms:modified>
</cp:coreProperties>
</file>